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Abadi" panose="020B060402010402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95196" autoAdjust="0"/>
  </p:normalViewPr>
  <p:slideViewPr>
    <p:cSldViewPr>
      <p:cViewPr varScale="1">
        <p:scale>
          <a:sx n="43" d="100"/>
          <a:sy n="43" d="100"/>
        </p:scale>
        <p:origin x="110" y="3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4397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056299" y="-190500"/>
            <a:ext cx="9377556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600" kern="1200" spc="-105" dirty="0">
                <a:solidFill>
                  <a:schemeClr val="bg1"/>
                </a:solidFill>
                <a:latin typeface="Abadi" panose="020B0604020104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Data  Analytics</a:t>
            </a:r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860" y="5143500"/>
            <a:ext cx="0" cy="474730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2195" y="1224643"/>
            <a:ext cx="12359471" cy="78377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50535" y="409468"/>
            <a:ext cx="0" cy="43593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29"/>
    </mc:Choice>
    <mc:Fallback xmlns="">
      <p:transition spd="slow" advTm="130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0854A9E-47F1-C1C2-AB4F-1FDB45F3A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73" y="1165062"/>
            <a:ext cx="10532450" cy="73410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BDE8B7-B152-B744-B865-C48DC181192C}"/>
              </a:ext>
            </a:extLst>
          </p:cNvPr>
          <p:cNvSpPr txBox="1"/>
          <p:nvPr/>
        </p:nvSpPr>
        <p:spPr>
          <a:xfrm>
            <a:off x="14228320" y="1650099"/>
            <a:ext cx="3062454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Looking at the total number of posts by content type,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have the highest posts 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6.6K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posts, followed by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videos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6.2K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in third place is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GIFs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6.1K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posts, and lastly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audio 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 total of </a:t>
            </a:r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5.7K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posts.</a:t>
            </a:r>
          </a:p>
          <a:p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5"/>
    </mc:Choice>
    <mc:Fallback xmlns="">
      <p:transition spd="slow" advTm="325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451106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258921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4965757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176CB7D4-BE42-23A6-1629-F2CFB619729F}"/>
              </a:ext>
            </a:extLst>
          </p:cNvPr>
          <p:cNvGrpSpPr/>
          <p:nvPr/>
        </p:nvGrpSpPr>
        <p:grpSpPr>
          <a:xfrm>
            <a:off x="11734233" y="1732830"/>
            <a:ext cx="5677467" cy="878774"/>
            <a:chOff x="0" y="-47625"/>
            <a:chExt cx="7569956" cy="1171699"/>
          </a:xfrm>
        </p:grpSpPr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A5BEAB5D-C470-6619-3221-C488F71EACCB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19E72FB9-F85E-60E3-6FAD-14366E7E842D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4D52D81-2393-F100-C321-6542AD79BCC4}"/>
              </a:ext>
            </a:extLst>
          </p:cNvPr>
          <p:cNvSpPr txBox="1"/>
          <p:nvPr/>
        </p:nvSpPr>
        <p:spPr>
          <a:xfrm>
            <a:off x="10972800" y="1485900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Animals and science are two of the most popular content categories, this shows that people enjoy “real-life” and “factual” content the most. So I would recommend that you keep creating more contents relating to these two categories.</a:t>
            </a:r>
          </a:p>
          <a:p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8DC396-795D-513F-CB46-BEEC721EE6CD}"/>
              </a:ext>
            </a:extLst>
          </p:cNvPr>
          <p:cNvSpPr txBox="1"/>
          <p:nvPr/>
        </p:nvSpPr>
        <p:spPr>
          <a:xfrm>
            <a:off x="11010900" y="3610441"/>
            <a:ext cx="681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Food is a common theme with the top 5 categories with “Healthy Eating” ranking as one of the highest. This may give an indication to the audience within your user base. You could use this insight to create a campaign and work with healthy eating brands to boost user engagement.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B7A3D8-74AC-84C6-3B84-A32201064A39}"/>
              </a:ext>
            </a:extLst>
          </p:cNvPr>
          <p:cNvSpPr txBox="1"/>
          <p:nvPr/>
        </p:nvSpPr>
        <p:spPr>
          <a:xfrm>
            <a:off x="11029950" y="6337204"/>
            <a:ext cx="6819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rise in technology it is no surprise to see contents related to technology right up with the top categories. It show users enjoy your technology contents. I would recommend collaborating with some of the world’s tech giants as this would definitely make user engagement skyrocket.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9"/>
    </mc:Choice>
    <mc:Fallback xmlns="">
      <p:transition spd="slow" advTm="680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501" y="205939"/>
            <a:ext cx="11366011" cy="6325107"/>
            <a:chOff x="-3468550" y="-2328537"/>
            <a:chExt cx="15154682" cy="8653119"/>
          </a:xfrm>
        </p:grpSpPr>
        <p:sp>
          <p:nvSpPr>
            <p:cNvPr id="3" name="TextBox 3"/>
            <p:cNvSpPr txBox="1"/>
            <p:nvPr/>
          </p:nvSpPr>
          <p:spPr>
            <a:xfrm>
              <a:off x="-3468550" y="-2328537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1541" y="-402848"/>
              <a:ext cx="11564591" cy="6727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endParaRPr lang="en-US" sz="2400" b="1" spc="-1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 &amp;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-19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125DAA9-5C22-A739-5225-B758468DB457}"/>
              </a:ext>
            </a:extLst>
          </p:cNvPr>
          <p:cNvSpPr txBox="1"/>
          <p:nvPr/>
        </p:nvSpPr>
        <p:spPr>
          <a:xfrm>
            <a:off x="6172043" y="1863427"/>
            <a:ext cx="92958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1.We will recap the overall project to give a high-level understanding of the business problem we're tackling and the specific requirements.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 We will dive into the specific problem that we, the Data Analytics team, have been focusing on and will give some background as to why this is such a big problem.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After introducing the problem, I will go over the team responsible from our side in tackling this task.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4. I will then go over the high-level process that we followed to complete this task, so that you have complete clarity in how we tackle these kinds of tasks.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5. Finally, I will go over all important results and I will present them as a series of insights and visualizations from our analysis.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58"/>
    </mc:Choice>
    <mc:Fallback xmlns="">
      <p:transition spd="slow" advTm="591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31"/>
          <p:cNvSpPr/>
          <p:nvPr/>
        </p:nvSpPr>
        <p:spPr>
          <a:xfrm>
            <a:off x="8059549" y="2101500"/>
            <a:ext cx="826012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Social Buzz is a fast growing technology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POC focusing on these tasks: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 audit of Social Buzz's big data practice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•Analysis to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nd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Social Buzz's top 5 most </a:t>
            </a: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popular categories of content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1DE070-6BA4-6BEB-FDBC-1A035633CC7F}"/>
              </a:ext>
            </a:extLst>
          </p:cNvPr>
          <p:cNvSpPr txBox="1"/>
          <p:nvPr/>
        </p:nvSpPr>
        <p:spPr>
          <a:xfrm>
            <a:off x="8763000" y="3250673"/>
            <a:ext cx="7086600" cy="34163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ocial Buzz” is a fast growing technology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unicorn that need to adapt quickly to it's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scale. Accenture has begun a 3 month 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POC focusing on these tasks:</a:t>
            </a:r>
          </a:p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•An audit of Social Buzz's big data practice</a:t>
            </a:r>
          </a:p>
          <a:p>
            <a:pPr algn="l">
              <a:lnSpc>
                <a:spcPct val="150000"/>
              </a:lnSpc>
            </a:pP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•Recommendations for a successful IPO</a:t>
            </a:r>
          </a:p>
          <a:p>
            <a:pPr algn="l"/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•Analysis to </a:t>
            </a:r>
            <a:r>
              <a:rPr lang="en-US" sz="20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en-US" sz="2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Social Buzz's top 5 most       popular categories of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9"/>
    </mc:Choice>
    <mc:Fallback xmlns="">
      <p:transition spd="slow" advTm="301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A person writing on a blackboard&#10;&#10;Description automatically generated"/>
          <p:cNvPicPr>
            <a:picLocks noChangeAspect="1"/>
          </p:cNvPicPr>
          <p:nvPr/>
        </p:nvPicPr>
        <p:blipFill rotWithShape="1">
          <a:blip r:embed="rId3"/>
          <a:srcRect l="9389" r="3505"/>
          <a:stretch/>
        </p:blipFill>
        <p:spPr>
          <a:xfrm>
            <a:off x="4864042" y="10"/>
            <a:ext cx="13423961" cy="10286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83509" cy="10287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669793" cy="10287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56288" y="980485"/>
            <a:ext cx="5157216" cy="1688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spc="-80" dirty="0"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50063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501F00-8162-23DB-A659-F5CE77AA9E62}"/>
              </a:ext>
            </a:extLst>
          </p:cNvPr>
          <p:cNvSpPr txBox="1"/>
          <p:nvPr/>
        </p:nvSpPr>
        <p:spPr>
          <a:xfrm>
            <a:off x="464947" y="2962488"/>
            <a:ext cx="51583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 client has reached a massive scale within recent years and does not have the resources internally to handle it.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Social Buzz receives over 100000 posts per day which amounts 36,</a:t>
            </a:r>
            <a:r>
              <a:rPr lang="en-US" sz="2400" dirty="0"/>
              <a:t>500,000 posts every year, of which this all unstructured data making it very hard to make a sense.</a:t>
            </a:r>
            <a:endParaRPr lang="en-US" sz="2400" b="0" i="0" dirty="0">
              <a:effectLst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Identify the requirements that need to be delivered for this project.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   Merging of sample data set tables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An analysis of their content categories that   highlights the top 5 categories with the largest aggregate popularity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0"/>
    </mc:Choice>
    <mc:Fallback xmlns="">
      <p:transition spd="slow" advTm="307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Analytics team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E106BAC-3FD0-FAA5-63FC-922737DAA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720" y="7231695"/>
            <a:ext cx="2607472" cy="2459554"/>
          </a:xfrm>
          <a:prstGeom prst="rect">
            <a:avLst/>
          </a:prstGeom>
          <a:noFill/>
          <a:ln>
            <a:noFill/>
          </a:ln>
          <a:effectLst>
            <a:innerShdw blurRad="114300">
              <a:schemeClr val="tx2">
                <a:lumMod val="75000"/>
              </a:schemeClr>
            </a:innerShdw>
            <a:softEdge rad="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AB6857-B988-018D-D8F0-3AAB09198620}"/>
              </a:ext>
            </a:extLst>
          </p:cNvPr>
          <p:cNvSpPr txBox="1"/>
          <p:nvPr/>
        </p:nvSpPr>
        <p:spPr>
          <a:xfrm>
            <a:off x="13944600" y="7863150"/>
            <a:ext cx="4038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Shreyas Sugandhi</a:t>
            </a:r>
          </a:p>
          <a:p>
            <a:endParaRPr lang="en-IN" sz="2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57367B-DB47-11C5-7722-9452A606AE6B}"/>
              </a:ext>
            </a:extLst>
          </p:cNvPr>
          <p:cNvSpPr txBox="1"/>
          <p:nvPr/>
        </p:nvSpPr>
        <p:spPr>
          <a:xfrm>
            <a:off x="13944600" y="943432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Andrew Fleming </a:t>
            </a:r>
          </a:p>
          <a:p>
            <a:endParaRPr lang="en-IN" sz="20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en-IN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Technology Architect</a:t>
            </a:r>
          </a:p>
          <a:p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AA8509-CBBA-025B-D093-9AD671F7A11B}"/>
              </a:ext>
            </a:extLst>
          </p:cNvPr>
          <p:cNvSpPr txBox="1"/>
          <p:nvPr/>
        </p:nvSpPr>
        <p:spPr>
          <a:xfrm>
            <a:off x="13944600" y="4392353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Marcus Rompton</a:t>
            </a:r>
          </a:p>
          <a:p>
            <a:endParaRPr lang="en-IN" sz="2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Senior </a:t>
            </a:r>
            <a:r>
              <a:rPr lang="en-IN" sz="2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074F114-7102-25FF-148D-E68012E52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2963" r="12467" b="17746"/>
          <a:stretch/>
        </p:blipFill>
        <p:spPr>
          <a:xfrm>
            <a:off x="11205443" y="406153"/>
            <a:ext cx="2371913" cy="245955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0AE4A-7A38-0FC6-99E3-91EC10EBBAB8}"/>
              </a:ext>
            </a:extLst>
          </p:cNvPr>
          <p:cNvGrpSpPr>
            <a:grpSpLocks noChangeAspect="1"/>
          </p:cNvGrpSpPr>
          <p:nvPr/>
        </p:nvGrpSpPr>
        <p:grpSpPr>
          <a:xfrm>
            <a:off x="11131986" y="444253"/>
            <a:ext cx="2533988" cy="2459553"/>
            <a:chOff x="-23042" y="66269"/>
            <a:chExt cx="6542159" cy="6349987"/>
          </a:xfrm>
        </p:grpSpPr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75951318-1BED-C263-8490-36CA48FC063C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 dirty="0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E1BAE710-2D6B-131F-61F5-420ECA07A31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Freeform 24">
            <a:extLst>
              <a:ext uri="{FF2B5EF4-FFF2-40B4-BE49-F238E27FC236}">
                <a16:creationId xmlns:a16="http://schemas.microsoft.com/office/drawing/2014/main" id="{6E64154D-2B49-A804-8F7D-C8B7AD6315E4}"/>
              </a:ext>
            </a:extLst>
          </p:cNvPr>
          <p:cNvSpPr/>
          <p:nvPr/>
        </p:nvSpPr>
        <p:spPr>
          <a:xfrm>
            <a:off x="11131986" y="3789546"/>
            <a:ext cx="2607473" cy="2520939"/>
          </a:xfrm>
          <a:custGeom>
            <a:avLst/>
            <a:gdLst/>
            <a:ahLst/>
            <a:cxnLst/>
            <a:rect l="l" t="t" r="r" b="b"/>
            <a:pathLst>
              <a:path w="6542159" h="6244242">
                <a:moveTo>
                  <a:pt x="3271080" y="4996"/>
                </a:moveTo>
                <a:cubicBezTo>
                  <a:pt x="2154117" y="0"/>
                  <a:pt x="1119857" y="593026"/>
                  <a:pt x="559929" y="1559521"/>
                </a:cubicBezTo>
                <a:cubicBezTo>
                  <a:pt x="0" y="2526015"/>
                  <a:pt x="0" y="3718228"/>
                  <a:pt x="559929" y="4684723"/>
                </a:cubicBezTo>
                <a:cubicBezTo>
                  <a:pt x="1119857" y="5651217"/>
                  <a:pt x="2154117" y="6244243"/>
                  <a:pt x="3271080" y="6239248"/>
                </a:cubicBezTo>
                <a:cubicBezTo>
                  <a:pt x="4388043" y="6244243"/>
                  <a:pt x="5422303" y="5651217"/>
                  <a:pt x="5982231" y="4684723"/>
                </a:cubicBezTo>
                <a:cubicBezTo>
                  <a:pt x="6542160" y="3718229"/>
                  <a:pt x="6542160" y="2526015"/>
                  <a:pt x="5982231" y="1559521"/>
                </a:cubicBezTo>
                <a:cubicBezTo>
                  <a:pt x="5422303" y="593027"/>
                  <a:pt x="4388043" y="1"/>
                  <a:pt x="3271080" y="4996"/>
                </a:cubicBezTo>
                <a:close/>
              </a:path>
            </a:pathLst>
          </a:custGeom>
          <a:blipFill>
            <a:blip r:embed="rId6"/>
            <a:stretch>
              <a:fillRect l="-162891" t="-16684" r="-160683" b="-166629"/>
            </a:stretch>
          </a:blipFill>
          <a:ln>
            <a:solidFill>
              <a:srgbClr val="00BAFF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73"/>
    </mc:Choice>
    <mc:Fallback xmlns="">
      <p:transition spd="slow" advTm="353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4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D2BE24-3489-2C9B-6F10-DA61BE40F4DD}"/>
              </a:ext>
            </a:extLst>
          </p:cNvPr>
          <p:cNvSpPr txBox="1"/>
          <p:nvPr/>
        </p:nvSpPr>
        <p:spPr>
          <a:xfrm>
            <a:off x="3716706" y="1027891"/>
            <a:ext cx="327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Understanding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1697C3-0920-705F-B963-15C3EC7181B6}"/>
              </a:ext>
            </a:extLst>
          </p:cNvPr>
          <p:cNvSpPr txBox="1"/>
          <p:nvPr/>
        </p:nvSpPr>
        <p:spPr>
          <a:xfrm>
            <a:off x="5564974" y="2725597"/>
            <a:ext cx="3788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9BC5CE-7E28-1B22-672C-A02491C4744F}"/>
              </a:ext>
            </a:extLst>
          </p:cNvPr>
          <p:cNvSpPr txBox="1"/>
          <p:nvPr/>
        </p:nvSpPr>
        <p:spPr>
          <a:xfrm>
            <a:off x="7371937" y="4192012"/>
            <a:ext cx="3349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A0FBE-D4B7-CB18-E168-0741F57C71FA}"/>
              </a:ext>
            </a:extLst>
          </p:cNvPr>
          <p:cNvSpPr txBox="1"/>
          <p:nvPr/>
        </p:nvSpPr>
        <p:spPr>
          <a:xfrm>
            <a:off x="9209854" y="5891637"/>
            <a:ext cx="30296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137489-9B88-0FAB-927B-37D6BA8C9C66}"/>
              </a:ext>
            </a:extLst>
          </p:cNvPr>
          <p:cNvSpPr txBox="1"/>
          <p:nvPr/>
        </p:nvSpPr>
        <p:spPr>
          <a:xfrm>
            <a:off x="10934306" y="7461938"/>
            <a:ext cx="26962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Uncover Insights</a:t>
            </a:r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2E50009D-BF59-51E8-2A0D-4BE02CFF945F}"/>
              </a:ext>
            </a:extLst>
          </p:cNvPr>
          <p:cNvSpPr/>
          <p:nvPr/>
        </p:nvSpPr>
        <p:spPr>
          <a:xfrm>
            <a:off x="11950886" y="4619925"/>
            <a:ext cx="3529591" cy="4526633"/>
          </a:xfrm>
          <a:prstGeom prst="rightBrace">
            <a:avLst/>
          </a:prstGeom>
          <a:noFill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3761AE-7D1D-0F42-3E14-A692647CD358}"/>
              </a:ext>
            </a:extLst>
          </p:cNvPr>
          <p:cNvSpPr/>
          <p:nvPr/>
        </p:nvSpPr>
        <p:spPr>
          <a:xfrm>
            <a:off x="15849600" y="6353302"/>
            <a:ext cx="1993104" cy="10679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8F387F7-2CAD-A777-BF0B-2A59CC08B83D}"/>
              </a:ext>
            </a:extLst>
          </p:cNvPr>
          <p:cNvSpPr/>
          <p:nvPr/>
        </p:nvSpPr>
        <p:spPr>
          <a:xfrm>
            <a:off x="7891584" y="1284816"/>
            <a:ext cx="1318269" cy="22356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62577D-C410-7AFB-A6A9-724677A381B6}"/>
              </a:ext>
            </a:extLst>
          </p:cNvPr>
          <p:cNvSpPr/>
          <p:nvPr/>
        </p:nvSpPr>
        <p:spPr>
          <a:xfrm>
            <a:off x="9531436" y="2046978"/>
            <a:ext cx="2708029" cy="1022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MICROSOFT EXCEL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34"/>
    </mc:Choice>
    <mc:Fallback xmlns="">
      <p:transition spd="slow" advTm="6443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82425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51727C-2FBC-10DE-4BB3-13F0C0FB5EC1}"/>
              </a:ext>
            </a:extLst>
          </p:cNvPr>
          <p:cNvSpPr txBox="1"/>
          <p:nvPr/>
        </p:nvSpPr>
        <p:spPr>
          <a:xfrm>
            <a:off x="2057855" y="5160570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C4CAE-E349-B07A-DC9E-E1DE23569BB1}"/>
              </a:ext>
            </a:extLst>
          </p:cNvPr>
          <p:cNvSpPr txBox="1"/>
          <p:nvPr/>
        </p:nvSpPr>
        <p:spPr>
          <a:xfrm>
            <a:off x="2660767" y="3101822"/>
            <a:ext cx="1905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F3E3A-0DAC-C2B4-68A4-34AD5566E3F1}"/>
              </a:ext>
            </a:extLst>
          </p:cNvPr>
          <p:cNvSpPr txBox="1"/>
          <p:nvPr/>
        </p:nvSpPr>
        <p:spPr>
          <a:xfrm>
            <a:off x="7388790" y="5178875"/>
            <a:ext cx="31423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Category With Highest Score </a:t>
            </a:r>
            <a:endParaRPr lang="en-IN" sz="3200" b="1" i="0" dirty="0">
              <a:effectLst/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D5BCF-D1F7-3AD9-0D2D-A6C768F04449}"/>
              </a:ext>
            </a:extLst>
          </p:cNvPr>
          <p:cNvSpPr txBox="1"/>
          <p:nvPr/>
        </p:nvSpPr>
        <p:spPr>
          <a:xfrm>
            <a:off x="12914990" y="5283681"/>
            <a:ext cx="251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MONTH WITH </a:t>
            </a:r>
          </a:p>
          <a:p>
            <a:pPr algn="l"/>
            <a:r>
              <a:rPr lang="en-US" sz="2800" b="1" i="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MOST POSTS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7108DA-B04A-EA00-7539-4CE92F032B1A}"/>
              </a:ext>
            </a:extLst>
          </p:cNvPr>
          <p:cNvSpPr txBox="1"/>
          <p:nvPr/>
        </p:nvSpPr>
        <p:spPr>
          <a:xfrm>
            <a:off x="7540698" y="4288919"/>
            <a:ext cx="2803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Animals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023F2E-B0F6-C703-6BF2-D32295295404}"/>
              </a:ext>
            </a:extLst>
          </p:cNvPr>
          <p:cNvSpPr txBox="1"/>
          <p:nvPr/>
        </p:nvSpPr>
        <p:spPr>
          <a:xfrm>
            <a:off x="7487948" y="3141967"/>
            <a:ext cx="280390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75K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6832DA-9CE2-563B-188A-2344CE8E3015}"/>
              </a:ext>
            </a:extLst>
          </p:cNvPr>
          <p:cNvSpPr txBox="1"/>
          <p:nvPr/>
        </p:nvSpPr>
        <p:spPr>
          <a:xfrm>
            <a:off x="12691692" y="3419963"/>
            <a:ext cx="2972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C991B2-5C6A-A8E8-658A-933AE7871736}"/>
              </a:ext>
            </a:extLst>
          </p:cNvPr>
          <p:cNvSpPr/>
          <p:nvPr/>
        </p:nvSpPr>
        <p:spPr>
          <a:xfrm>
            <a:off x="1905000" y="3101822"/>
            <a:ext cx="3640403" cy="18157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FFFF00"/>
              </a:highligh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4281B6-9C30-30DD-D5B5-320D775505CE}"/>
              </a:ext>
            </a:extLst>
          </p:cNvPr>
          <p:cNvSpPr/>
          <p:nvPr/>
        </p:nvSpPr>
        <p:spPr>
          <a:xfrm>
            <a:off x="7388790" y="3238500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FFFF00"/>
              </a:highligh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55C65-16C2-AD94-8B78-5041DBA799D7}"/>
              </a:ext>
            </a:extLst>
          </p:cNvPr>
          <p:cNvSpPr/>
          <p:nvPr/>
        </p:nvSpPr>
        <p:spPr>
          <a:xfrm>
            <a:off x="12670342" y="3238501"/>
            <a:ext cx="3142306" cy="163519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highlight>
                <a:srgbClr val="FFFF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48"/>
    </mc:Choice>
    <mc:Fallback xmlns="">
      <p:transition spd="slow" advTm="383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3B7A4A4-A7A3-BC0A-B8D3-D1D741BCA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94783"/>
            <a:ext cx="12311623" cy="7452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7"/>
    </mc:Choice>
    <mc:Fallback xmlns="">
      <p:transition spd="slow" advTm="317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F1E832E-39F0-9196-461C-6DD62935B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46" y="923617"/>
            <a:ext cx="13181454" cy="84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8"/>
    </mc:Choice>
    <mc:Fallback xmlns="">
      <p:transition spd="slow" advTm="268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648</Words>
  <Application>Microsoft Office PowerPoint</Application>
  <PresentationFormat>Custom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</vt:lpstr>
      <vt:lpstr>Calibri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chaitanya Patil</cp:lastModifiedBy>
  <cp:revision>13</cp:revision>
  <dcterms:created xsi:type="dcterms:W3CDTF">2006-08-16T00:00:00Z</dcterms:created>
  <dcterms:modified xsi:type="dcterms:W3CDTF">2023-12-08T12:31:27Z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2023-12-08T12:31:21Z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f9b82b4d-df55-4292-959c-661028ec7fca</vt:lpwstr>
  </property>
  <property fmtid="{D5CDD505-2E9C-101B-9397-08002B2CF9AE}" pid="7" name="MSIP_Label_defa4170-0d19-0005-0004-bc88714345d2_ActionId">
    <vt:lpwstr>c5245e91-5492-45a2-9314-37c7c02dc509</vt:lpwstr>
  </property>
  <property fmtid="{D5CDD505-2E9C-101B-9397-08002B2CF9AE}" pid="8" name="MSIP_Label_defa4170-0d19-0005-0004-bc88714345d2_ContentBits">
    <vt:lpwstr>0</vt:lpwstr>
  </property>
</Properties>
</file>